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5" r:id="rId5"/>
    <p:sldId id="262" r:id="rId6"/>
    <p:sldId id="263" r:id="rId7"/>
    <p:sldId id="266" r:id="rId8"/>
    <p:sldId id="261" r:id="rId9"/>
    <p:sldId id="286" r:id="rId10"/>
    <p:sldId id="267" r:id="rId11"/>
    <p:sldId id="282" r:id="rId12"/>
    <p:sldId id="264" r:id="rId13"/>
    <p:sldId id="268" r:id="rId14"/>
    <p:sldId id="290" r:id="rId15"/>
    <p:sldId id="265" r:id="rId16"/>
    <p:sldId id="269" r:id="rId17"/>
    <p:sldId id="270" r:id="rId18"/>
    <p:sldId id="271" r:id="rId19"/>
    <p:sldId id="284" r:id="rId20"/>
    <p:sldId id="272" r:id="rId21"/>
    <p:sldId id="287" r:id="rId22"/>
    <p:sldId id="273" r:id="rId23"/>
    <p:sldId id="274" r:id="rId24"/>
    <p:sldId id="280" r:id="rId25"/>
    <p:sldId id="275" r:id="rId26"/>
    <p:sldId id="277" r:id="rId27"/>
    <p:sldId id="289" r:id="rId28"/>
    <p:sldId id="288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alameh/GrandPrIEEEE_2017.git" TargetMode="External"/><Relationship Id="rId2" Type="http://schemas.openxmlformats.org/officeDocument/2006/relationships/hyperlink" Target="http://www.jacobsschool.ucsd.edu/envis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Line Follower Robot design and implementation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10/22/2016</a:t>
            </a:r>
          </a:p>
          <a:p>
            <a:pPr algn="ctr"/>
            <a:r>
              <a:rPr lang="en-US" dirty="0" err="1" smtClean="0"/>
              <a:t>Ihab</a:t>
            </a:r>
            <a:r>
              <a:rPr lang="en-US" dirty="0" smtClean="0"/>
              <a:t> Salameh</a:t>
            </a:r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325" y="202418"/>
            <a:ext cx="514916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Grand </a:t>
            </a:r>
            <a:r>
              <a:rPr lang="en-US" sz="2400" b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PrIEEE</a:t>
            </a:r>
            <a:r>
              <a:rPr lang="en-US" sz="2400" b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Competition 2017</a:t>
            </a:r>
            <a:endParaRPr 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1" y="5349875"/>
            <a:ext cx="5143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Gradient Filter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Look for maximum slopes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Line center determined by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taking the average of those</a:t>
            </a: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indices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1" y="2249487"/>
            <a:ext cx="5150724" cy="369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58884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Adaptive thresholding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31439"/>
            <a:ext cx="9905999" cy="3541714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Problem:</a:t>
            </a:r>
          </a:p>
          <a:p>
            <a:pPr lvl="1"/>
            <a:r>
              <a:rPr lang="en-US" sz="2400" dirty="0" smtClean="0">
                <a:latin typeface="Lucida Console" panose="020B0609040504020204" pitchFamily="49" charset="0"/>
              </a:rPr>
              <a:t>Need to </a:t>
            </a:r>
            <a:r>
              <a:rPr lang="en-US" sz="2400" dirty="0">
                <a:latin typeface="Lucida Console" panose="020B0609040504020204" pitchFamily="49" charset="0"/>
              </a:rPr>
              <a:t>accommodate for different lighting </a:t>
            </a:r>
            <a:r>
              <a:rPr lang="en-US" sz="2400" dirty="0" smtClean="0">
                <a:latin typeface="Lucida Console" panose="020B0609040504020204" pitchFamily="49" charset="0"/>
              </a:rPr>
              <a:t>conditions</a:t>
            </a:r>
            <a:endParaRPr lang="en-US" sz="24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 smtClean="0">
                <a:latin typeface="Lucida Console" panose="020B0609040504020204" pitchFamily="49" charset="0"/>
              </a:rPr>
              <a:t>Brighter setting requires larger threshold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Solution:</a:t>
            </a:r>
          </a:p>
          <a:p>
            <a:pPr lvl="1"/>
            <a:r>
              <a:rPr lang="en-US" sz="2400" dirty="0">
                <a:latin typeface="Lucida Console" panose="020B0609040504020204" pitchFamily="49" charset="0"/>
              </a:rPr>
              <a:t>Width requirement (~ 4-8 </a:t>
            </a:r>
            <a:r>
              <a:rPr lang="en-US" sz="2400" dirty="0" smtClean="0">
                <a:latin typeface="Lucida Console" panose="020B0609040504020204" pitchFamily="49" charset="0"/>
              </a:rPr>
              <a:t>pixels) when FOV = 25”</a:t>
            </a:r>
          </a:p>
          <a:p>
            <a:pPr lvl="1"/>
            <a:r>
              <a:rPr lang="en-US" sz="2400" dirty="0" smtClean="0">
                <a:latin typeface="Lucida Console" panose="020B0609040504020204" pitchFamily="49" charset="0"/>
              </a:rPr>
              <a:t>Set threshold relative to average of all pixel values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Steering control I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Started with Proportional controller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Moved to Proportional, Integral,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Derivative controller (PID)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Needed to model the system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Chose a geometric model</a:t>
            </a:r>
          </a:p>
        </p:txBody>
      </p:sp>
    </p:spTree>
    <p:extLst>
      <p:ext uri="{BB962C8B-B14F-4D97-AF65-F5344CB8AC3E}">
        <p14:creationId xmlns:p14="http://schemas.microsoft.com/office/powerpoint/2010/main" val="416911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Steering control ii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6" y="2371109"/>
            <a:ext cx="4258492" cy="3735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93" y="2371109"/>
            <a:ext cx="4735373" cy="3735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4186" y="6207512"/>
            <a:ext cx="42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Console" panose="020B0609040504020204" pitchFamily="49" charset="0"/>
              </a:rPr>
              <a:t>Source: intechopen.com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0093" y="6207512"/>
            <a:ext cx="473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Console" panose="020B0609040504020204" pitchFamily="49" charset="0"/>
              </a:rPr>
              <a:t>Source: Snider </a:t>
            </a:r>
            <a:r>
              <a:rPr lang="en-US" dirty="0"/>
              <a:t>CMU-RI-TR-09-08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236" y="1847889"/>
            <a:ext cx="438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 panose="020B0609040504020204" pitchFamily="49" charset="0"/>
              </a:rPr>
              <a:t>Pure Pursuit 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84826" y="1941618"/>
            <a:ext cx="4219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 panose="020B0609040504020204" pitchFamily="49" charset="0"/>
              </a:rPr>
              <a:t>Bicycle model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control (h-bridge basics)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489" y="2249488"/>
            <a:ext cx="4289848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9489" y="5969000"/>
            <a:ext cx="421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ModularCircuits.com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Speed control I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Designed and tested H-Bridge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Fabricated and soldered PCB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Set Pulse Width Modulation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(PWM) frequency to 20KHz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Smoother response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Lower torque ripple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527" y="267992"/>
            <a:ext cx="3972884" cy="2881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294" y="3301840"/>
            <a:ext cx="3181350" cy="32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 smtClean="0">
                <a:latin typeface="Lucida Console" panose="020B0609040504020204" pitchFamily="49" charset="0"/>
              </a:rPr>
              <a:t>control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Used quadrature encoder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Speed based on encoder counts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Calibrated max and min speeds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Used turn curvature to set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reference speed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71063" y="1282701"/>
            <a:ext cx="4879565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1063" y="5943600"/>
            <a:ext cx="487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Console" panose="020B0609040504020204" pitchFamily="49" charset="0"/>
              </a:rPr>
              <a:t>Source: TI AM335x Manual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Safety feature: Kill switch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Must be able to stop the car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RF switch and electromagnetic interference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Bluetooth switch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92" y="3396343"/>
            <a:ext cx="6331720" cy="2913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3155" y="6309360"/>
            <a:ext cx="494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Console" panose="020B0609040504020204" pitchFamily="49" charset="0"/>
              </a:rPr>
              <a:t>Source: mcuoneclipse.com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Hardware integration I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3D-printed camera mounts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Aluminum camera mast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Designed platform in SolidWorks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CNC-machined carbon fiber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top plate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55" y="1357803"/>
            <a:ext cx="3296416" cy="2103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12" y="3614056"/>
            <a:ext cx="3990159" cy="30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Hardware integration ii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749689"/>
            <a:ext cx="9144000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Outline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What is a line follower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Why is it useful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System design and challenges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Expectations and timeline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Resources and logistics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Team selection</a:t>
            </a:r>
          </a:p>
        </p:txBody>
      </p:sp>
    </p:spTree>
    <p:extLst>
      <p:ext uri="{BB962C8B-B14F-4D97-AF65-F5344CB8AC3E}">
        <p14:creationId xmlns:p14="http://schemas.microsoft.com/office/powerpoint/2010/main" val="2776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Testing Results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Achieved speeds exceeding 10.5 </a:t>
            </a:r>
            <a:r>
              <a:rPr lang="en-US" dirty="0" err="1" smtClean="0">
                <a:latin typeface="Lucida Console" panose="020B0609040504020204" pitchFamily="49" charset="0"/>
              </a:rPr>
              <a:t>ft</a:t>
            </a:r>
            <a:r>
              <a:rPr lang="en-US" dirty="0" smtClean="0">
                <a:latin typeface="Lucida Console" panose="020B0609040504020204" pitchFamily="49" charset="0"/>
              </a:rPr>
              <a:t>/s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Small oscillations but consistent stability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4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69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006" y="209006"/>
            <a:ext cx="10654623" cy="6035039"/>
          </a:xfrm>
        </p:spPr>
      </p:pic>
    </p:spTree>
    <p:extLst>
      <p:ext uri="{BB962C8B-B14F-4D97-AF65-F5344CB8AC3E}">
        <p14:creationId xmlns:p14="http://schemas.microsoft.com/office/powerpoint/2010/main" val="19481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Race results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Did not finish at UCSD’s Grand </a:t>
            </a:r>
            <a:r>
              <a:rPr lang="en-US" dirty="0" err="1" smtClean="0">
                <a:latin typeface="Lucida Console" panose="020B0609040504020204" pitchFamily="49" charset="0"/>
              </a:rPr>
              <a:t>PrIEEE</a:t>
            </a:r>
            <a:r>
              <a:rPr lang="en-US" dirty="0" smtClean="0">
                <a:latin typeface="Lucida Console" panose="020B0609040504020204" pitchFamily="49" charset="0"/>
              </a:rPr>
              <a:t> race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Camera’s IR filter fell off lens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Readings were at saturation level</a:t>
            </a:r>
          </a:p>
          <a:p>
            <a:pPr lvl="1"/>
            <a:r>
              <a:rPr lang="en-US" dirty="0" err="1" smtClean="0">
                <a:latin typeface="Lucida Console" panose="020B0609040504020204" pitchFamily="49" charset="0"/>
              </a:rPr>
              <a:t>Beaglebone’s</a:t>
            </a:r>
            <a:r>
              <a:rPr lang="en-US" dirty="0" smtClean="0">
                <a:latin typeface="Lucida Console" panose="020B0609040504020204" pitchFamily="49" charset="0"/>
              </a:rPr>
              <a:t> USB port broke during race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Finished 6</a:t>
            </a:r>
            <a:r>
              <a:rPr lang="en-US" baseline="30000" dirty="0" smtClean="0">
                <a:latin typeface="Lucida Console" panose="020B0609040504020204" pitchFamily="49" charset="0"/>
              </a:rPr>
              <a:t>th</a:t>
            </a:r>
            <a:r>
              <a:rPr lang="en-US" dirty="0" smtClean="0">
                <a:latin typeface="Lucida Console" panose="020B0609040504020204" pitchFamily="49" charset="0"/>
              </a:rPr>
              <a:t> place at UC Davis’s NATCAR race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Performance improved after removing IR filter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Car hopping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Loose power connection killed the system in best run</a:t>
            </a:r>
          </a:p>
          <a:p>
            <a:pPr lvl="1"/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83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Lessons learned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Always have backups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Inspect all system components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Fixing issues before proceeding is cheaper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Test under a wide range of conditions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Team management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Approach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Explaining overall system design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Encourage all members to provide input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Breaking down assignments into manageable chunks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Tasks vs results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Utilize all available resources</a:t>
            </a:r>
          </a:p>
          <a:p>
            <a:pPr lvl="1"/>
            <a:endParaRPr lang="en-US" dirty="0" smtClean="0">
              <a:latin typeface="Lucida Console" panose="020B0609040504020204" pitchFamily="49" charset="0"/>
            </a:endParaRPr>
          </a:p>
          <a:p>
            <a:pPr lvl="1"/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Resources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$500 Budget (IEEE)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– use it wisely!</a:t>
            </a:r>
          </a:p>
          <a:p>
            <a:r>
              <a:rPr lang="en-US" dirty="0">
                <a:latin typeface="Lucida Console" panose="020B0609040504020204" pitchFamily="49" charset="0"/>
              </a:rPr>
              <a:t>Maker Space 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smtClean="0">
                <a:latin typeface="Lucida Console" panose="020B0609040504020204" pitchFamily="49" charset="0"/>
                <a:hlinkClick r:id="rId2"/>
              </a:rPr>
              <a:t>www.jacobsschool.ucsd.edu/envision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IEEE Project Space (EBU1 )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Facebook page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Github</a:t>
            </a:r>
            <a:r>
              <a:rPr lang="en-US" dirty="0">
                <a:latin typeface="Lucida Console" panose="020B0609040504020204" pitchFamily="49" charset="0"/>
              </a:rPr>
              <a:t> (</a:t>
            </a:r>
            <a:r>
              <a:rPr lang="en-US" dirty="0">
                <a:latin typeface="Lucida Console" panose="020B0609040504020204" pitchFamily="49" charset="0"/>
                <a:hlinkClick r:id="rId3"/>
              </a:rPr>
              <a:t>https://</a:t>
            </a:r>
            <a:r>
              <a:rPr lang="en-US" dirty="0" smtClean="0">
                <a:latin typeface="Lucida Console" panose="020B0609040504020204" pitchFamily="49" charset="0"/>
                <a:hlinkClick r:id="rId3"/>
              </a:rPr>
              <a:t>github.com/isalameh/GrandPrIEEEE_2017.git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Timeline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Fall: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Week 5: Start meeting with your teams ASAP!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Week 6: Have system design outline complete (preliminary)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Week 7: Put in main Purchases (motor driver, sensor, MCU)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Week 8: Build and test H-Bridge</a:t>
            </a:r>
          </a:p>
          <a:p>
            <a:pPr lvl="1"/>
            <a:r>
              <a:rPr lang="en-US" dirty="0" smtClean="0">
                <a:latin typeface="Lucida Console" panose="020B0609040504020204" pitchFamily="49" charset="0"/>
              </a:rPr>
              <a:t>Week 9: Design PCB layout, Send for fabrication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Winter:</a:t>
            </a:r>
          </a:p>
          <a:p>
            <a:pPr lvl="1"/>
            <a:r>
              <a:rPr lang="en-US" dirty="0" smtClean="0"/>
              <a:t>Sensor integration</a:t>
            </a:r>
          </a:p>
          <a:p>
            <a:pPr lvl="1"/>
            <a:r>
              <a:rPr lang="en-US" dirty="0" smtClean="0"/>
              <a:t>Dynamic modeling</a:t>
            </a:r>
          </a:p>
          <a:p>
            <a:pPr lvl="1"/>
            <a:r>
              <a:rPr lang="en-US" dirty="0" smtClean="0"/>
              <a:t>Controller Design</a:t>
            </a:r>
          </a:p>
          <a:p>
            <a:r>
              <a:rPr lang="en-US" dirty="0" smtClean="0"/>
              <a:t>Spring</a:t>
            </a:r>
          </a:p>
          <a:p>
            <a:pPr lvl="1"/>
            <a:r>
              <a:rPr lang="en-US" dirty="0" smtClean="0"/>
              <a:t>Testing, debugging and optimization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8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the competition rules (all team members)</a:t>
            </a:r>
          </a:p>
          <a:p>
            <a:r>
              <a:rPr lang="en-US" dirty="0" smtClean="0"/>
              <a:t>Project lifecycle</a:t>
            </a:r>
          </a:p>
          <a:p>
            <a:r>
              <a:rPr lang="en-US" dirty="0" smtClean="0"/>
              <a:t>ID encoding (</a:t>
            </a:r>
            <a:r>
              <a:rPr lang="en-US" dirty="0" err="1" smtClean="0"/>
              <a:t>Tawnee</a:t>
            </a:r>
            <a:r>
              <a:rPr lang="en-US" dirty="0" smtClean="0"/>
              <a:t> Gomez)</a:t>
            </a:r>
          </a:p>
          <a:p>
            <a:r>
              <a:rPr lang="en-US" dirty="0" err="1" smtClean="0"/>
              <a:t>LiPo</a:t>
            </a:r>
            <a:r>
              <a:rPr lang="en-US" dirty="0" smtClean="0"/>
              <a:t> Batteries (under consideration)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9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Questions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Project description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To design, test and implement a robot that can detect an arbitrary track and race autonomously with a $500 budget</a:t>
            </a:r>
          </a:p>
          <a:p>
            <a:endParaRPr lang="en-US" dirty="0" smtClean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Introduction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250922" cy="3541714"/>
          </a:xfrm>
        </p:spPr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Detects line based on color contrast or </a:t>
            </a:r>
            <a:r>
              <a:rPr lang="en-US" dirty="0" err="1" smtClean="0">
                <a:latin typeface="Lucida Console" panose="020B0609040504020204" pitchFamily="49" charset="0"/>
              </a:rPr>
              <a:t>freq</a:t>
            </a: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T</a:t>
            </a:r>
            <a:r>
              <a:rPr lang="en-US" dirty="0" smtClean="0">
                <a:latin typeface="Lucida Console" panose="020B0609040504020204" pitchFamily="49" charset="0"/>
              </a:rPr>
              <a:t>arget </a:t>
            </a:r>
            <a:r>
              <a:rPr lang="en-US" dirty="0">
                <a:latin typeface="Lucida Console" panose="020B0609040504020204" pitchFamily="49" charset="0"/>
              </a:rPr>
              <a:t>speed is </a:t>
            </a:r>
            <a:r>
              <a:rPr lang="en-US" dirty="0" smtClean="0">
                <a:latin typeface="Lucida Console" panose="020B0609040504020204" pitchFamily="49" charset="0"/>
              </a:rPr>
              <a:t>10 </a:t>
            </a:r>
            <a:r>
              <a:rPr lang="en-US" dirty="0" err="1" smtClean="0">
                <a:latin typeface="Lucida Console" panose="020B0609040504020204" pitchFamily="49" charset="0"/>
              </a:rPr>
              <a:t>ft</a:t>
            </a:r>
            <a:r>
              <a:rPr lang="en-US" dirty="0" smtClean="0">
                <a:latin typeface="Lucida Console" panose="020B0609040504020204" pitchFamily="49" charset="0"/>
              </a:rPr>
              <a:t>/s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1684868"/>
            <a:ext cx="506205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4600" y="5791201"/>
            <a:ext cx="512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Console" panose="020B0609040504020204" pitchFamily="49" charset="0"/>
              </a:rPr>
              <a:t>Source: jacobsschoolofengineering.blogspot.com</a:t>
            </a:r>
            <a:endParaRPr 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1442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  <a:cs typeface="Lao UI" panose="020B0502040204020203" pitchFamily="34" charset="0"/>
              </a:rPr>
              <a:t>Applications</a:t>
            </a:r>
            <a:endParaRPr lang="en-US" sz="3200" dirty="0">
              <a:latin typeface="Lucida Console" panose="020B0609040504020204" pitchFamily="49" charset="0"/>
              <a:cs typeface="Lao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0" y="1860012"/>
            <a:ext cx="3434660" cy="3541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73" y="1860012"/>
            <a:ext cx="3434660" cy="3541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06" y="1860012"/>
            <a:ext cx="3434660" cy="3541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740" y="5486390"/>
            <a:ext cx="343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Source: </a:t>
            </a:r>
            <a:r>
              <a:rPr lang="en-US" sz="1400" dirty="0" smtClean="0">
                <a:latin typeface="Lucida Console" panose="020B0609040504020204" pitchFamily="49" charset="0"/>
              </a:rPr>
              <a:t>www.google.com/selfdrivingcar</a:t>
            </a:r>
            <a:r>
              <a:rPr lang="en-US" sz="1400" dirty="0">
                <a:latin typeface="Lucida Console" panose="020B0609040504020204" pitchFamily="49" charset="0"/>
              </a:rPr>
              <a:t>/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1973" y="5486390"/>
            <a:ext cx="3434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Console" panose="020B0609040504020204" pitchFamily="49" charset="0"/>
              </a:rPr>
              <a:t>Source: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http://article.wn.com/view/2015/05/20/Robots_serve_meals_in_China/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2206" y="5486390"/>
            <a:ext cx="343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Console" panose="020B0609040504020204" pitchFamily="49" charset="0"/>
              </a:rPr>
              <a:t>Source: 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www.youtube.com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740" y="1406014"/>
            <a:ext cx="343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Self Driving Cars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41973" y="1406014"/>
            <a:ext cx="343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Meal </a:t>
            </a:r>
            <a:r>
              <a:rPr lang="en-US" sz="2000" dirty="0" smtClean="0">
                <a:latin typeface="Lucida Console" panose="020B0609040504020204" pitchFamily="49" charset="0"/>
              </a:rPr>
              <a:t>Serving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2206" y="1406014"/>
            <a:ext cx="343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Drink Runner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66" y="5791201"/>
            <a:ext cx="1553715" cy="8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59494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System architecture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69157" y="1871423"/>
            <a:ext cx="2166730" cy="113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Motor Driver</a:t>
            </a:r>
          </a:p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(H-Bridge)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96723" y="1871423"/>
            <a:ext cx="1585223" cy="113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Motor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18307" y="4132410"/>
            <a:ext cx="1699388" cy="113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Servo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361628" y="5342412"/>
            <a:ext cx="1585223" cy="1130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Battery</a:t>
            </a:r>
          </a:p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(Li-Po)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134583" y="1871423"/>
            <a:ext cx="1674930" cy="1130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Encoder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05574" y="5342414"/>
            <a:ext cx="1704865" cy="113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ucida Console" panose="020B0609040504020204" pitchFamily="49" charset="0"/>
              </a:rPr>
              <a:t>Voltage </a:t>
            </a:r>
            <a:r>
              <a:rPr lang="en-US" sz="2000" dirty="0" smtClean="0">
                <a:latin typeface="Lucida Console" panose="020B0609040504020204" pitchFamily="49" charset="0"/>
              </a:rPr>
              <a:t>Regulator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89455" y="3001917"/>
            <a:ext cx="2820983" cy="113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Processing </a:t>
            </a:r>
            <a:r>
              <a:rPr lang="en-US" sz="2000" dirty="0">
                <a:latin typeface="Lucida Console" panose="020B0609040504020204" pitchFamily="49" charset="0"/>
              </a:rPr>
              <a:t>Board</a:t>
            </a:r>
          </a:p>
          <a:p>
            <a:pPr algn="ctr"/>
            <a:r>
              <a:rPr lang="en-US" sz="2000" dirty="0" smtClean="0">
                <a:latin typeface="Lucida Console" panose="020B0609040504020204" pitchFamily="49" charset="0"/>
              </a:rPr>
              <a:t>(Arduino/Beagle-Bone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134583" y="4132411"/>
            <a:ext cx="1674930" cy="113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ucida Console" panose="020B0609040504020204" pitchFamily="49" charset="0"/>
              </a:rPr>
              <a:t>Line Scan </a:t>
            </a:r>
            <a:r>
              <a:rPr lang="en-US" sz="2000" dirty="0" smtClean="0">
                <a:latin typeface="Lucida Console" panose="020B0609040504020204" pitchFamily="49" charset="0"/>
              </a:rPr>
              <a:t>Camera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28" name="Bent Arrow 27"/>
          <p:cNvSpPr/>
          <p:nvPr/>
        </p:nvSpPr>
        <p:spPr>
          <a:xfrm>
            <a:off x="2915002" y="3632618"/>
            <a:ext cx="1283938" cy="4997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8835887" y="2246909"/>
            <a:ext cx="643933" cy="324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7016654" y="5750321"/>
            <a:ext cx="2344974" cy="33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35" name="Bent Arrow 34"/>
          <p:cNvSpPr/>
          <p:nvPr/>
        </p:nvSpPr>
        <p:spPr>
          <a:xfrm rot="5400000">
            <a:off x="7253617" y="3389440"/>
            <a:ext cx="499790" cy="9861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37" name="Bent Arrow 36"/>
          <p:cNvSpPr/>
          <p:nvPr/>
        </p:nvSpPr>
        <p:spPr>
          <a:xfrm rot="5400000" flipH="1">
            <a:off x="7253617" y="2758736"/>
            <a:ext cx="499790" cy="9861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39" name="Bent Arrow 38"/>
          <p:cNvSpPr/>
          <p:nvPr/>
        </p:nvSpPr>
        <p:spPr>
          <a:xfrm flipV="1">
            <a:off x="2915002" y="3001915"/>
            <a:ext cx="1283938" cy="4997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1024681" y="4529343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101657" y="3447072"/>
            <a:ext cx="3097283" cy="246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5521139" y="2287991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5908405" y="4529343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24681" y="2284141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9745" y="2276726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5V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9745" y="3396926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5V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9745" y="4517126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5V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00051" y="4487309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6V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84075" y="2246909"/>
            <a:ext cx="75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12V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189457" y="5988281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10800000">
            <a:off x="4189457" y="5539514"/>
            <a:ext cx="1109902" cy="32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70218" y="5501528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5V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64003" y="5951049"/>
            <a:ext cx="5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6V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658060" y="5501528"/>
            <a:ext cx="75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12V</a:t>
            </a:r>
            <a:endParaRPr lang="en-US" sz="20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U-Turn Arrow 3"/>
          <p:cNvSpPr/>
          <p:nvPr/>
        </p:nvSpPr>
        <p:spPr>
          <a:xfrm flipH="1">
            <a:off x="2794253" y="1408110"/>
            <a:ext cx="7603781" cy="463312"/>
          </a:xfrm>
          <a:prstGeom prst="uturnArrow">
            <a:avLst>
              <a:gd name="adj1" fmla="val 3134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209261"/>
          </a:xfrm>
        </p:spPr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Line-Scan Sensor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r="15198"/>
          <a:stretch>
            <a:fillRect/>
          </a:stretch>
        </p:blipFill>
        <p:spPr>
          <a:xfrm>
            <a:off x="7380721" y="609602"/>
            <a:ext cx="3666690" cy="371392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087217"/>
            <a:ext cx="5934511" cy="370398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Console" panose="020B0609040504020204" pitchFamily="49" charset="0"/>
              </a:rPr>
              <a:t>Parallax TSL1401-DB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Console" panose="020B0609040504020204" pitchFamily="49" charset="0"/>
              </a:rPr>
              <a:t>Linear array of 128 photodetectors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Console" panose="020B0609040504020204" pitchFamily="49" charset="0"/>
              </a:rPr>
              <a:t>Outputs analog intensity for each pixel (0V – 5V)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Console" panose="020B0609040504020204" pitchFamily="49" charset="0"/>
              </a:rPr>
              <a:t>Field of view equal to subject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Console" panose="020B0609040504020204" pitchFamily="49" charset="0"/>
              </a:rPr>
              <a:t>Must meet clock timing requirements (min 5 kHz)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21" y="4323522"/>
            <a:ext cx="3666690" cy="1736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0721" y="6172200"/>
            <a:ext cx="366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Source: TSL1401-DB Manual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Line Detection I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ucida Console" panose="020B0609040504020204" pitchFamily="49" charset="0"/>
              </a:rPr>
              <a:t>Analog data is sampled using BBB’s ADC subsystem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12-bit ADC converts (0-5V)		(0-4095) integers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Utilized the Programmable Real-Time Unit (PRU) to meet timing requirements (10 KHz ~ 78 frame/sec)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453051" y="2991394"/>
            <a:ext cx="836023" cy="248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52" y="2097086"/>
            <a:ext cx="5043454" cy="3807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72" y="2097086"/>
            <a:ext cx="4739639" cy="38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816</TotalTime>
  <Words>637</Words>
  <Application>Microsoft Office PowerPoint</Application>
  <PresentationFormat>Widescreen</PresentationFormat>
  <Paragraphs>159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Adobe Devanagari</vt:lpstr>
      <vt:lpstr>Arial</vt:lpstr>
      <vt:lpstr>Lao UI</vt:lpstr>
      <vt:lpstr>Lucida Console</vt:lpstr>
      <vt:lpstr>Trebuchet MS</vt:lpstr>
      <vt:lpstr>Tw Cen MT</vt:lpstr>
      <vt:lpstr>Circuit</vt:lpstr>
      <vt:lpstr>Line Follower Robot design and implementation</vt:lpstr>
      <vt:lpstr>Outline</vt:lpstr>
      <vt:lpstr>Project description</vt:lpstr>
      <vt:lpstr>Introduction</vt:lpstr>
      <vt:lpstr>Applications</vt:lpstr>
      <vt:lpstr>System architecture</vt:lpstr>
      <vt:lpstr>Line-Scan Sensor</vt:lpstr>
      <vt:lpstr>Line Detection I</vt:lpstr>
      <vt:lpstr>Median filter</vt:lpstr>
      <vt:lpstr>Gradient Filter</vt:lpstr>
      <vt:lpstr>Adaptive thresholding</vt:lpstr>
      <vt:lpstr>Steering control I</vt:lpstr>
      <vt:lpstr>Steering control ii</vt:lpstr>
      <vt:lpstr>Speed control (h-bridge basics)</vt:lpstr>
      <vt:lpstr>Speed control I</vt:lpstr>
      <vt:lpstr>Speed control II</vt:lpstr>
      <vt:lpstr>Safety feature: Kill switch</vt:lpstr>
      <vt:lpstr>Hardware integration I</vt:lpstr>
      <vt:lpstr>Hardware integration ii</vt:lpstr>
      <vt:lpstr>Testing Results</vt:lpstr>
      <vt:lpstr>PowerPoint Presentation</vt:lpstr>
      <vt:lpstr>Race results</vt:lpstr>
      <vt:lpstr>Lessons learned</vt:lpstr>
      <vt:lpstr>Team management</vt:lpstr>
      <vt:lpstr>Resources</vt:lpstr>
      <vt:lpstr>Timeline</vt:lpstr>
      <vt:lpstr>Timeline II</vt:lpstr>
      <vt:lpstr>Logistics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 Robot design and implementation</dc:title>
  <dc:creator>salameh</dc:creator>
  <cp:lastModifiedBy>salameh</cp:lastModifiedBy>
  <cp:revision>49</cp:revision>
  <dcterms:created xsi:type="dcterms:W3CDTF">2016-05-26T10:18:07Z</dcterms:created>
  <dcterms:modified xsi:type="dcterms:W3CDTF">2016-10-26T08:53:01Z</dcterms:modified>
</cp:coreProperties>
</file>